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1" r:id="rId2"/>
  </p:sldMasterIdLst>
  <p:notesMasterIdLst>
    <p:notesMasterId r:id="rId18"/>
  </p:notesMasterIdLst>
  <p:sldIdLst>
    <p:sldId id="256" r:id="rId3"/>
    <p:sldId id="267" r:id="rId4"/>
    <p:sldId id="27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E90"/>
    <a:srgbClr val="F88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8B653-EB85-45B0-BEC9-26B1AE4E0347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BE7C-ACA2-4959-A64D-170AF0CC6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6B75-628A-48D3-B0EC-DC022A88453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3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4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1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0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4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1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9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5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9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5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0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4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4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0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C9953C4-C1D0-4BBA-B5EE-6F47239992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19/11/2018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6FEF4D2-95DB-4243-A144-D6036A0538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2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ig.co.uk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46" y="1674648"/>
            <a:ext cx="9158369" cy="5065877"/>
          </a:xfrm>
          <a:prstGeom prst="rect">
            <a:avLst/>
          </a:prstGeom>
        </p:spPr>
      </p:pic>
      <p:pic>
        <p:nvPicPr>
          <p:cNvPr id="1026" name="Picture 2" descr="Archway Health Hub | Market Harborough | Leicestersh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37" y="6139200"/>
            <a:ext cx="23241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odnewton academ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5" y="5896340"/>
            <a:ext cx="844185" cy="84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latin typeface="Verdana"/>
                <a:ea typeface="Verdana"/>
                <a:cs typeface="Verdana"/>
              </a:rPr>
              <a:t>Harborough Solar One</a:t>
            </a:r>
          </a:p>
          <a:p>
            <a:r>
              <a:rPr lang="en-US" sz="3600" b="1" smtClean="0">
                <a:latin typeface="Verdana"/>
                <a:ea typeface="Verdana"/>
                <a:cs typeface="Verdana"/>
              </a:rPr>
              <a:t>Annual General Meeting 2018 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3" name="Picture 2" descr="NBJ | London | Bespoke Joinery | Cabinet Makers | Bespoke Stairca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17" y="5237162"/>
            <a:ext cx="959808" cy="8531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467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D6DC3781-A337-4E07-B890-450428FF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6924"/>
            <a:ext cx="11010181" cy="4576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A3376D-4B88-463B-BB20-074FCFA625BF}"/>
              </a:ext>
            </a:extLst>
          </p:cNvPr>
          <p:cNvSpPr txBox="1"/>
          <p:nvPr/>
        </p:nvSpPr>
        <p:spPr>
          <a:xfrm>
            <a:off x="154056" y="277467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4 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– To Date</a:t>
            </a:r>
          </a:p>
        </p:txBody>
      </p:sp>
      <p:pic>
        <p:nvPicPr>
          <p:cNvPr id="5" name="Picture 4" descr="Image result for woodnewton academy logo">
            <a:extLst>
              <a:ext uri="{FF2B5EF4-FFF2-40B4-BE49-F238E27FC236}">
                <a16:creationId xmlns:a16="http://schemas.microsoft.com/office/drawing/2014/main" xmlns="" id="{030B877B-C991-4E88-BD83-42A05336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50" y="5578415"/>
            <a:ext cx="1198839" cy="11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45EE1E27-23A5-4208-B90F-2B90C4372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23" y="3659831"/>
            <a:ext cx="2743200" cy="15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8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AEC80F-9D0A-492C-BBD4-30DDBA6C8190}"/>
              </a:ext>
            </a:extLst>
          </p:cNvPr>
          <p:cNvSpPr txBox="1"/>
          <p:nvPr/>
        </p:nvSpPr>
        <p:spPr>
          <a:xfrm>
            <a:off x="158150" y="273169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4 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– To Date</a:t>
            </a: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BF1AC3A-86A5-4DF7-9F26-E10C3EBB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4" y="2057019"/>
            <a:ext cx="10837652" cy="47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7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AB150A39-490D-4828-BE89-DB6A2099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4" y="2025528"/>
            <a:ext cx="11096445" cy="450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26ABE6-8091-4597-AEEA-5802EBCD7825}"/>
              </a:ext>
            </a:extLst>
          </p:cNvPr>
          <p:cNvSpPr txBox="1"/>
          <p:nvPr/>
        </p:nvSpPr>
        <p:spPr>
          <a:xfrm>
            <a:off x="151986" y="300797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ARCHWAY HOUSE – To Date</a:t>
            </a:r>
          </a:p>
        </p:txBody>
      </p:sp>
      <p:pic>
        <p:nvPicPr>
          <p:cNvPr id="10" name="Picture 2" descr="Archway Health Hub | Market Harborough | Leicestershire">
            <a:extLst>
              <a:ext uri="{FF2B5EF4-FFF2-40B4-BE49-F238E27FC236}">
                <a16:creationId xmlns:a16="http://schemas.microsoft.com/office/drawing/2014/main" xmlns="" id="{79FDA343-08AA-40C8-BC64-624A2BF1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6029325"/>
            <a:ext cx="3126479" cy="7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BCB9BDAF-5090-498F-8741-6102EF1B8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287" y="3624655"/>
            <a:ext cx="2743200" cy="15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F0EA1D-F99B-4B31-9C96-366D6E2BA58F}"/>
              </a:ext>
            </a:extLst>
          </p:cNvPr>
          <p:cNvSpPr txBox="1"/>
          <p:nvPr/>
        </p:nvSpPr>
        <p:spPr>
          <a:xfrm>
            <a:off x="158150" y="301924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ARCHWAY HOUSE – To Date</a:t>
            </a:r>
          </a:p>
        </p:txBody>
      </p:sp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B267545-DD70-4E90-9D87-9B594305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60" y="2067435"/>
            <a:ext cx="11542143" cy="46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arborough Energy logo_large prin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5844" name="AutoShape 4" descr="Harborough Energy logo_large prin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1585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585" y="1617264"/>
            <a:ext cx="7704857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Amount raised through share offer - £99,000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Number of investors – 45 (29 in Leicestershire or Northamptonshire)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Size of PV array – 102.6 kW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Number of PV panels – 360 at 285W peak output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Cost of system - £100,671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Cost of share raise fees - £5980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Investment from HS1 bank account - £7,651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51 tonnes of CO2 savings per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95,931 kWh generated per year (depending on the weather!)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 Projected community benefit fund of £37,000 over the life of the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/>
          <p:nvPr/>
        </p:nvSpPr>
        <p:spPr>
          <a:xfrm>
            <a:off x="122236" y="136236"/>
            <a:ext cx="11722102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Harborough Solar One</a:t>
            </a:r>
          </a:p>
          <a:p>
            <a:pPr algn="ctr"/>
            <a:r>
              <a:rPr lang="en-US" sz="3600" b="1" dirty="0" smtClean="0">
                <a:latin typeface="Verdana"/>
                <a:ea typeface="Verdana"/>
                <a:cs typeface="Verdana"/>
              </a:rPr>
              <a:t>Project 2</a:t>
            </a:r>
            <a:r>
              <a:rPr lang="en-US" sz="3600" b="1" dirty="0" smtClean="0">
                <a:latin typeface="Verdana"/>
                <a:ea typeface="Verdana"/>
                <a:cs typeface="Verdana"/>
              </a:rPr>
              <a:t> 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  <p:pic>
        <p:nvPicPr>
          <p:cNvPr id="12" name="Picture 11" descr="NBJ | London | Bespoke Joinery | Cabinet Makers | Bespoke Stairc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71" y="4804470"/>
            <a:ext cx="1735429" cy="154260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5512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85913" y="1479346"/>
            <a:ext cx="6132352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  <a:p>
            <a:pPr algn="ctr"/>
            <a:r>
              <a:rPr lang="en-GB" sz="2400" dirty="0"/>
              <a:t>Nominations and appointment of the Board of Directors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Receipt of the Accounts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Investor </a:t>
            </a:r>
            <a:r>
              <a:rPr lang="en-GB" sz="2400" dirty="0"/>
              <a:t>returns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Community Benefit – Discussion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Close</a:t>
            </a:r>
          </a:p>
          <a:p>
            <a:pPr algn="ctr"/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/>
          <p:nvPr/>
        </p:nvSpPr>
        <p:spPr>
          <a:xfrm>
            <a:off x="322261" y="37072"/>
            <a:ext cx="1159351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Harborough Solar One</a:t>
            </a:r>
          </a:p>
          <a:p>
            <a:pPr algn="ctr"/>
            <a:r>
              <a:rPr lang="en-US" sz="3600" b="1" dirty="0" smtClean="0">
                <a:latin typeface="Verdana"/>
                <a:ea typeface="Verdana"/>
                <a:cs typeface="Verdana"/>
              </a:rPr>
              <a:t>AGM Formalities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9482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647017"/>
              </p:ext>
            </p:extLst>
          </p:nvPr>
        </p:nvGraphicFramePr>
        <p:xfrm>
          <a:off x="2700338" y="1657352"/>
          <a:ext cx="7043737" cy="3986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3737"/>
              </a:tblGrid>
              <a:tr h="3986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Welcome 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and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Introductions 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Darren </a:t>
                      </a:r>
                      <a:r>
                        <a:rPr lang="en-US" sz="2400" dirty="0" err="1" smtClean="0">
                          <a:effectLst/>
                          <a:latin typeface="+mj-lt"/>
                        </a:rPr>
                        <a:t>Woodiwiss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1000"/>
                        </a:spcAft>
                      </a:pPr>
                      <a:endParaRPr lang="en-GB" sz="2400" dirty="0" smtClean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Project 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One Financial update Gavin Fletcher</a:t>
                      </a:r>
                      <a:endParaRPr lang="en-GB" sz="2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Project One Solar PV performance David Robins</a:t>
                      </a:r>
                      <a:endParaRPr lang="en-GB" sz="2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Project Two overview Gavin </a:t>
                      </a:r>
                      <a:r>
                        <a:rPr lang="en-US" sz="2400" dirty="0" smtClean="0">
                          <a:effectLst/>
                          <a:latin typeface="+mj-lt"/>
                        </a:rPr>
                        <a:t>Fletcher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dirty="0" smtClean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General Meeting Formalities</a:t>
                      </a:r>
                      <a:endParaRPr lang="en-GB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184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Harborough Solar One</a:t>
            </a:r>
          </a:p>
          <a:p>
            <a:pPr algn="ctr"/>
            <a:r>
              <a:rPr lang="en-US" sz="3600" b="1" dirty="0" smtClean="0">
                <a:latin typeface="Verdana"/>
                <a:ea typeface="Verdana"/>
                <a:cs typeface="Verdana"/>
              </a:rPr>
              <a:t>Annual General Meeting 2018 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3455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arborough Energy logo_large prin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44" name="AutoShape 4" descr="Harborough Energy logo_large prin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51585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36316" y="1167786"/>
            <a:ext cx="411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Cash at bank 1</a:t>
            </a:r>
            <a:r>
              <a:rPr lang="en-GB" baseline="30000" dirty="0"/>
              <a:t>st</a:t>
            </a:r>
            <a:r>
              <a:rPr lang="en-GB" dirty="0"/>
              <a:t> August 2017 - </a:t>
            </a:r>
            <a:r>
              <a:rPr lang="en-GB" dirty="0"/>
              <a:t>£21,305.36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3633" y="6421978"/>
            <a:ext cx="421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Cash at bank at 31</a:t>
            </a:r>
            <a:r>
              <a:rPr lang="en-GB" baseline="30000" dirty="0"/>
              <a:t>st</a:t>
            </a:r>
            <a:r>
              <a:rPr lang="en-GB" dirty="0"/>
              <a:t> July 2018 – £17,902.95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22977"/>
              </p:ext>
            </p:extLst>
          </p:nvPr>
        </p:nvGraphicFramePr>
        <p:xfrm>
          <a:off x="2092697" y="1457725"/>
          <a:ext cx="7951416" cy="4858980"/>
        </p:xfrm>
        <a:graphic>
          <a:graphicData uri="http://schemas.openxmlformats.org/drawingml/2006/table">
            <a:tbl>
              <a:tblPr/>
              <a:tblGrid>
                <a:gridCol w="2385425"/>
                <a:gridCol w="1662569"/>
                <a:gridCol w="1734854"/>
                <a:gridCol w="2168568"/>
              </a:tblGrid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Predicted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Actual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Income Difference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Feed in Tariff + Export Tariff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£4181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£4294.40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£113.40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Power Sales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£4945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£4051.94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-£893.06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VAT repay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£1.76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£1.76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Sub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£9126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£8348.10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-£777.90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Expenditure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Calibri"/>
                          <a:ea typeface="Calibri"/>
                          <a:cs typeface="Times New Roman"/>
                        </a:rPr>
                        <a:t>Expenditure Difference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Insurance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Equipment costs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£643.20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-£643.20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VAT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£560.81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-£560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6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Investor interest payments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£4425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£4417.5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FCA payment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£902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£697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6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Harborough Energy Repay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Sub 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Calibri"/>
                          <a:ea typeface="Calibri"/>
                          <a:cs typeface="Times New Roman"/>
                        </a:rPr>
                        <a:t>£11255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£11750.51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-£494.70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-£2129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-£3402.41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Calibri"/>
                          <a:ea typeface="Calibri"/>
                          <a:cs typeface="Times New Roman"/>
                        </a:rPr>
                        <a:t>-£1272.60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/>
          <p:nvPr/>
        </p:nvSpPr>
        <p:spPr>
          <a:xfrm>
            <a:off x="0" y="-32543"/>
            <a:ext cx="11587163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Harborough Solar </a:t>
            </a:r>
            <a:r>
              <a:rPr lang="en-US" sz="3600" b="1" dirty="0" smtClean="0">
                <a:latin typeface="Verdana"/>
                <a:ea typeface="Verdana"/>
                <a:cs typeface="Verdana"/>
              </a:rPr>
              <a:t>One Financials</a:t>
            </a:r>
            <a:endParaRPr lang="en-US" sz="36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US" sz="3600" b="1" dirty="0" smtClean="0">
                <a:latin typeface="Verdana"/>
                <a:ea typeface="Verdana"/>
                <a:cs typeface="Verdana"/>
              </a:rPr>
              <a:t> 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9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2756"/>
            <a:ext cx="9158369" cy="5065877"/>
          </a:xfrm>
          <a:prstGeom prst="rect">
            <a:avLst/>
          </a:prstGeom>
        </p:spPr>
      </p:pic>
      <p:pic>
        <p:nvPicPr>
          <p:cNvPr id="1026" name="Picture 2" descr="Archway Health Hub | Market Harborough | Leicestersh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810075"/>
            <a:ext cx="3872310" cy="9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odnewton academ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3094"/>
            <a:ext cx="1571348" cy="157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1934A3-BB6B-41D7-B0C1-A512766697CB}"/>
              </a:ext>
            </a:extLst>
          </p:cNvPr>
          <p:cNvSpPr txBox="1"/>
          <p:nvPr/>
        </p:nvSpPr>
        <p:spPr>
          <a:xfrm>
            <a:off x="228599" y="113762"/>
            <a:ext cx="1153730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Harborough Solar One</a:t>
            </a:r>
          </a:p>
          <a:p>
            <a:pPr algn="ctr"/>
            <a:r>
              <a:rPr lang="en-US" sz="3600" b="1" dirty="0">
                <a:latin typeface="Verdana"/>
                <a:ea typeface="Verdana"/>
                <a:cs typeface="Verdana"/>
              </a:rPr>
              <a:t>Project 1 - Solar PV </a:t>
            </a:r>
            <a:r>
              <a:rPr lang="en-US" sz="3600" b="1" dirty="0" smtClean="0">
                <a:latin typeface="Verdana"/>
                <a:ea typeface="Verdana"/>
                <a:cs typeface="Verdana"/>
              </a:rPr>
              <a:t>Output</a:t>
            </a:r>
            <a:endParaRPr lang="en-US" sz="2000" b="1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6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771C61-5CBB-4CC9-BE1B-0F5C7D63D41A}"/>
              </a:ext>
            </a:extLst>
          </p:cNvPr>
          <p:cNvSpPr txBox="1"/>
          <p:nvPr/>
        </p:nvSpPr>
        <p:spPr>
          <a:xfrm>
            <a:off x="654170" y="609600"/>
            <a:ext cx="1100688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Harborough Solar One – Project 1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olar 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PV Output</a:t>
            </a:r>
            <a:endParaRPr lang="en-US" sz="2400" dirty="0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D5F3DB4-4173-43E2-A7E5-FB5FA08C7E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945" y="3554715"/>
          <a:ext cx="11087113" cy="286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8">
                  <a:extLst>
                    <a:ext uri="{9D8B030D-6E8A-4147-A177-3AD203B41FA5}">
                      <a16:colId xmlns:a16="http://schemas.microsoft.com/office/drawing/2014/main" xmlns="" val="984794385"/>
                    </a:ext>
                  </a:extLst>
                </a:gridCol>
                <a:gridCol w="1710612">
                  <a:extLst>
                    <a:ext uri="{9D8B030D-6E8A-4147-A177-3AD203B41FA5}">
                      <a16:colId xmlns:a16="http://schemas.microsoft.com/office/drawing/2014/main" xmlns="" val="1415481972"/>
                    </a:ext>
                  </a:extLst>
                </a:gridCol>
                <a:gridCol w="1710612">
                  <a:extLst>
                    <a:ext uri="{9D8B030D-6E8A-4147-A177-3AD203B41FA5}">
                      <a16:colId xmlns:a16="http://schemas.microsoft.com/office/drawing/2014/main" xmlns="" val="2843494169"/>
                    </a:ext>
                  </a:extLst>
                </a:gridCol>
                <a:gridCol w="1716842">
                  <a:extLst>
                    <a:ext uri="{9D8B030D-6E8A-4147-A177-3AD203B41FA5}">
                      <a16:colId xmlns:a16="http://schemas.microsoft.com/office/drawing/2014/main" xmlns="" val="1578133741"/>
                    </a:ext>
                  </a:extLst>
                </a:gridCol>
                <a:gridCol w="1583873">
                  <a:extLst>
                    <a:ext uri="{9D8B030D-6E8A-4147-A177-3AD203B41FA5}">
                      <a16:colId xmlns:a16="http://schemas.microsoft.com/office/drawing/2014/main" xmlns="" val="3103818181"/>
                    </a:ext>
                  </a:extLst>
                </a:gridCol>
                <a:gridCol w="1583873">
                  <a:extLst>
                    <a:ext uri="{9D8B030D-6E8A-4147-A177-3AD203B41FA5}">
                      <a16:colId xmlns:a16="http://schemas.microsoft.com/office/drawing/2014/main" xmlns="" val="401351505"/>
                    </a:ext>
                  </a:extLst>
                </a:gridCol>
                <a:gridCol w="1583873">
                  <a:extLst>
                    <a:ext uri="{9D8B030D-6E8A-4147-A177-3AD203B41FA5}">
                      <a16:colId xmlns:a16="http://schemas.microsoft.com/office/drawing/2014/main" xmlns="" val="1539138818"/>
                    </a:ext>
                  </a:extLst>
                </a:gridCol>
              </a:tblGrid>
              <a:tr h="10448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Host Site Output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Trebuchet MS"/>
                        </a:rPr>
                        <a:t>(Started)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Woodnewton</a:t>
                      </a:r>
                      <a:r>
                        <a:rPr lang="en-US" sz="1800" dirty="0"/>
                        <a:t> Roof 1&amp;2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(24AUG16)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 err="1">
                          <a:solidFill>
                            <a:srgbClr val="FFFFFF"/>
                          </a:solidFill>
                          <a:latin typeface="Trebuchet MS"/>
                        </a:rPr>
                        <a:t>Woodnewton</a:t>
                      </a: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Trebuchet MS"/>
                        </a:rPr>
                        <a:t> Roof 3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Trebuchet MS"/>
                        </a:rPr>
                        <a:t>(30AUG16)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1800" b="1" i="0" u="none" strike="noStrike" noProof="0" dirty="0" err="1">
                          <a:solidFill>
                            <a:srgbClr val="FFFFFF"/>
                          </a:solidFill>
                          <a:latin typeface="Trebuchet MS"/>
                        </a:rPr>
                        <a:t>Woodnewton</a:t>
                      </a:r>
                      <a:r>
                        <a:rPr lang="en-US" sz="1800" b="1" i="0" u="none" strike="noStrike" noProof="0" dirty="0">
                          <a:solidFill>
                            <a:srgbClr val="FFFFFF"/>
                          </a:solidFill>
                          <a:latin typeface="Trebuchet MS"/>
                        </a:rPr>
                        <a:t> Roof 4</a:t>
                      </a:r>
                    </a:p>
                    <a:p>
                      <a:pPr marL="0" lvl="0" algn="l"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latin typeface="Trebuchet MS"/>
                        </a:rPr>
                        <a:t>(26AUG16)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Archway House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(27SEP16)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HS1 P1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800" dirty="0"/>
                        <a:t>Total for Year </a:t>
                      </a:r>
                      <a:r>
                        <a:rPr lang="en-US" sz="1400" dirty="0"/>
                        <a:t>(kWh)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Variance on Previous Year </a:t>
                      </a:r>
                      <a:r>
                        <a:rPr lang="en-US" sz="1400" dirty="0"/>
                        <a:t>(avg)</a:t>
                      </a:r>
                      <a:endParaRPr lang="en-US" sz="140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89077"/>
                  </a:ext>
                </a:extLst>
              </a:tr>
              <a:tr h="691242">
                <a:tc>
                  <a:txBody>
                    <a:bodyPr/>
                    <a:lstStyle/>
                    <a:p>
                      <a:r>
                        <a:rPr lang="en-US" b="0" dirty="0"/>
                        <a:t>AUG16-JUL17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15,764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12,682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50,288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7490629"/>
                  </a:ext>
                </a:extLst>
              </a:tr>
              <a:tr h="675069">
                <a:tc>
                  <a:txBody>
                    <a:bodyPr/>
                    <a:lstStyle/>
                    <a:p>
                      <a:r>
                        <a:rPr lang="en-US" b="0" dirty="0"/>
                        <a:t>AUG17-JUL18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16,960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18,284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14,688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8,821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58,753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+3%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0" dirty="0"/>
                        <a:t>(Pro Rata Estimate)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51736623"/>
                  </a:ext>
                </a:extLst>
              </a:tr>
              <a:tr h="4340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12907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BE277F-8C8D-491A-AC22-411920D7EB5A}"/>
              </a:ext>
            </a:extLst>
          </p:cNvPr>
          <p:cNvSpPr txBox="1"/>
          <p:nvPr/>
        </p:nvSpPr>
        <p:spPr>
          <a:xfrm>
            <a:off x="654169" y="1731033"/>
            <a:ext cx="8046659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2000" b="1" dirty="0">
                <a:latin typeface="Verdana"/>
                <a:ea typeface="Verdana"/>
                <a:cs typeface="Verdana"/>
              </a:rPr>
              <a:t>Your installations at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Woodnewton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Academy and Archway House have generated 113,000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KWh</a:t>
            </a:r>
            <a:r>
              <a:rPr lang="en-US" sz="2000" b="1" dirty="0">
                <a:latin typeface="Verdana"/>
                <a:ea typeface="Verdana"/>
                <a:cs typeface="Verdana"/>
              </a:rPr>
              <a:t>* of clean electricity since they were installed in AUG/SEP 2016 - saving an equivalent of 51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Tonnes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of CO2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2254AD-1AAC-4E0C-B60C-73959249CCD0}"/>
              </a:ext>
            </a:extLst>
          </p:cNvPr>
          <p:cNvSpPr txBox="1"/>
          <p:nvPr/>
        </p:nvSpPr>
        <p:spPr>
          <a:xfrm>
            <a:off x="9353549" y="2454308"/>
            <a:ext cx="2669527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lstStyle/>
          <a:p>
            <a:pPr algn="r"/>
            <a:r>
              <a:rPr lang="en-US" sz="1100" dirty="0">
                <a:latin typeface="Verdana"/>
                <a:ea typeface="Verdana"/>
                <a:cs typeface="Verdana"/>
              </a:rPr>
              <a:t>* As at 19AUG18 - based on data from</a:t>
            </a:r>
            <a:r>
              <a:rPr lang="en-US" sz="1100" b="1" dirty="0">
                <a:latin typeface="Verdana"/>
                <a:ea typeface="Verdana"/>
                <a:cs typeface="Verdana"/>
              </a:rPr>
              <a:t> The Energy Meter Information Gateway (</a:t>
            </a:r>
            <a:r>
              <a:rPr lang="en-US" sz="1100" b="1" dirty="0">
                <a:latin typeface="Verdana"/>
                <a:ea typeface="Verdana"/>
                <a:cs typeface="Verdana"/>
                <a:hlinkClick r:id="rId2"/>
              </a:rPr>
              <a:t>eMIG</a:t>
            </a:r>
            <a:r>
              <a:rPr lang="en-US" sz="1100" b="1" dirty="0">
                <a:latin typeface="Verdana"/>
                <a:ea typeface="Verdana"/>
                <a:cs typeface="Verdana"/>
              </a:rPr>
              <a:t>)</a:t>
            </a:r>
            <a:endParaRPr lang="en-US" sz="1100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337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3960DBF-257D-4C24-B55A-EFA70C7D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2179238"/>
            <a:ext cx="11326482" cy="4598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1D630D-D397-418E-9855-5CC450583602}"/>
              </a:ext>
            </a:extLst>
          </p:cNvPr>
          <p:cNvSpPr txBox="1"/>
          <p:nvPr/>
        </p:nvSpPr>
        <p:spPr>
          <a:xfrm>
            <a:off x="285750" y="243507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1&amp;2 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– To Date</a:t>
            </a:r>
          </a:p>
        </p:txBody>
      </p:sp>
      <p:pic>
        <p:nvPicPr>
          <p:cNvPr id="5" name="Picture 4" descr="Image result for woodnewton academy logo">
            <a:extLst>
              <a:ext uri="{FF2B5EF4-FFF2-40B4-BE49-F238E27FC236}">
                <a16:creationId xmlns:a16="http://schemas.microsoft.com/office/drawing/2014/main" xmlns="" id="{1B2C07F1-28C7-4DD4-A9D2-18DAEA2A5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299" y="5575024"/>
            <a:ext cx="1198839" cy="11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4511130-6A02-4B8D-BC61-FDB108EA9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23" y="3750040"/>
            <a:ext cx="2743200" cy="1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897F60-F645-4F19-A89A-A0DA349806D3}"/>
              </a:ext>
            </a:extLst>
          </p:cNvPr>
          <p:cNvSpPr txBox="1"/>
          <p:nvPr/>
        </p:nvSpPr>
        <p:spPr>
          <a:xfrm>
            <a:off x="287547" y="241758"/>
            <a:ext cx="922558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1&amp;2 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– To Date</a:t>
            </a:r>
          </a:p>
        </p:txBody>
      </p:sp>
      <p:pic>
        <p:nvPicPr>
          <p:cNvPr id="4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D3F8235C-488C-421C-B9BB-A14CF16E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6" y="2057025"/>
            <a:ext cx="11383992" cy="47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416253E0-D23A-44A1-93C3-68FE3996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2006039"/>
            <a:ext cx="11125199" cy="4528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6104E7-AC72-4EB5-9995-2890F129BFD7}"/>
              </a:ext>
            </a:extLst>
          </p:cNvPr>
          <p:cNvSpPr txBox="1"/>
          <p:nvPr/>
        </p:nvSpPr>
        <p:spPr>
          <a:xfrm>
            <a:off x="578954" y="257175"/>
            <a:ext cx="831104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3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 – To date</a:t>
            </a:r>
          </a:p>
        </p:txBody>
      </p:sp>
      <p:pic>
        <p:nvPicPr>
          <p:cNvPr id="2" name="Picture 1" descr="Image result for woodnewton academy logo">
            <a:extLst>
              <a:ext uri="{FF2B5EF4-FFF2-40B4-BE49-F238E27FC236}">
                <a16:creationId xmlns:a16="http://schemas.microsoft.com/office/drawing/2014/main" xmlns="" id="{BD172914-7F00-408C-B9EC-AFF140D8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150" y="5578415"/>
            <a:ext cx="1198839" cy="11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6B118C07-8399-489B-9363-C0DB43E0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23" y="3683710"/>
            <a:ext cx="2743200" cy="15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2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48D665-F9D1-4929-BDDF-1B857F48BA88}"/>
              </a:ext>
            </a:extLst>
          </p:cNvPr>
          <p:cNvSpPr txBox="1"/>
          <p:nvPr/>
        </p:nvSpPr>
        <p:spPr>
          <a:xfrm>
            <a:off x="575096" y="258792"/>
            <a:ext cx="831104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HOW</a:t>
            </a:r>
            <a:r>
              <a:rPr lang="en-GB" sz="3200" b="1" dirty="0">
                <a:latin typeface="Verdana"/>
                <a:ea typeface="Verdana"/>
                <a:cs typeface="Verdana"/>
              </a:rPr>
              <a:t> ARE WE PERFORMING?</a:t>
            </a:r>
          </a:p>
          <a:p>
            <a:pPr algn="ctr"/>
            <a:endParaRPr lang="en-GB" sz="3200" b="1" dirty="0">
              <a:latin typeface="Verdana"/>
              <a:ea typeface="Verdana"/>
              <a:cs typeface="Verdana"/>
            </a:endParaRPr>
          </a:p>
          <a:p>
            <a:pPr algn="ctr"/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WOODNEWTON </a:t>
            </a:r>
            <a:r>
              <a:rPr lang="en-GB" sz="3200" b="1" i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ROOF 3</a:t>
            </a:r>
            <a:r>
              <a:rPr lang="en-GB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</a:rPr>
              <a:t> – To date</a:t>
            </a:r>
          </a:p>
        </p:txBody>
      </p:sp>
      <p:pic>
        <p:nvPicPr>
          <p:cNvPr id="2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1F3A3483-B46F-4BCD-9561-5D1082733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2215661"/>
            <a:ext cx="10995803" cy="45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3328</TotalTime>
  <Words>489</Words>
  <Application>Microsoft Office PowerPoint</Application>
  <PresentationFormat>Widescreen</PresentationFormat>
  <Paragraphs>153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Verdana</vt:lpstr>
      <vt:lpstr>Office Theme</vt:lpstr>
      <vt:lpstr>1_Office Theme</vt:lpstr>
      <vt:lpstr>PowerPoint Presentation</vt:lpstr>
      <vt:lpstr>Harborough Solar One Annual General Meeting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Harborough Solar One The Journey</dc:title>
  <dc:creator>Denise Marsdon</dc:creator>
  <cp:lastModifiedBy>Denise Marsdon</cp:lastModifiedBy>
  <cp:revision>42</cp:revision>
  <dcterms:created xsi:type="dcterms:W3CDTF">2016-11-08T10:29:35Z</dcterms:created>
  <dcterms:modified xsi:type="dcterms:W3CDTF">2018-11-21T07:29:41Z</dcterms:modified>
</cp:coreProperties>
</file>